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7" r:id="rId9"/>
    <p:sldId id="262" r:id="rId10"/>
    <p:sldId id="263" r:id="rId11"/>
    <p:sldId id="264"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4C63746-D1CA-AAF1-B72B-A8529D01F6D2}"/>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C358E5-469A-90D8-FC02-BC4A9111B003}"/>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1CAD83-24A7-7F84-0EEF-3934032B81C1}"/>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0A68935-2210-B3DF-2156-F180E06B322A}"/>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B8896-3440-1FBA-4879-2C6BC81E7DA9}"/>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CD58A00-CC54-6AA0-3C46-0792C0458E47}"/>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6" name="Footer Placeholder 5">
            <a:extLst>
              <a:ext uri="{FF2B5EF4-FFF2-40B4-BE49-F238E27FC236}">
                <a16:creationId xmlns:a16="http://schemas.microsoft.com/office/drawing/2014/main"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0041041-2E9F-6BFB-FD6F-DEF398B4A63D}"/>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8" name="Footer Placeholder 7">
            <a:extLst>
              <a:ext uri="{FF2B5EF4-FFF2-40B4-BE49-F238E27FC236}">
                <a16:creationId xmlns:a16="http://schemas.microsoft.com/office/drawing/2014/main"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DCA9EC-7B55-E028-D992-3224CC6B859F}"/>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4" name="Footer Placeholder 3">
            <a:extLst>
              <a:ext uri="{FF2B5EF4-FFF2-40B4-BE49-F238E27FC236}">
                <a16:creationId xmlns:a16="http://schemas.microsoft.com/office/drawing/2014/main"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594DEF-19ED-D31B-D8D7-A142B07BC4E5}"/>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3" name="Footer Placeholder 2">
            <a:extLst>
              <a:ext uri="{FF2B5EF4-FFF2-40B4-BE49-F238E27FC236}">
                <a16:creationId xmlns:a16="http://schemas.microsoft.com/office/drawing/2014/main"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DFE0E-4B5E-16C4-0E1A-7ADF4C3502AB}"/>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6" name="Footer Placeholder 5">
            <a:extLst>
              <a:ext uri="{FF2B5EF4-FFF2-40B4-BE49-F238E27FC236}">
                <a16:creationId xmlns:a16="http://schemas.microsoft.com/office/drawing/2014/main"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1CE88-7C41-C38B-8DBE-AFD2C06A5ECC}"/>
              </a:ext>
            </a:extLst>
          </p:cNvPr>
          <p:cNvSpPr>
            <a:spLocks noGrp="1"/>
          </p:cNvSpPr>
          <p:nvPr>
            <p:ph type="dt" sz="half" idx="10"/>
          </p:nvPr>
        </p:nvSpPr>
        <p:spPr/>
        <p:txBody>
          <a:bodyPr/>
          <a:lstStyle/>
          <a:p>
            <a:fld id="{1E6A1C63-37C2-48D7-A381-A5D617DC616A}" type="datetimeFigureOut">
              <a:rPr lang="en-IN" smtClean="0"/>
              <a:t>09-01-2023</a:t>
            </a:fld>
            <a:endParaRPr lang="en-IN"/>
          </a:p>
        </p:txBody>
      </p:sp>
      <p:sp>
        <p:nvSpPr>
          <p:cNvPr id="6" name="Footer Placeholder 5">
            <a:extLst>
              <a:ext uri="{FF2B5EF4-FFF2-40B4-BE49-F238E27FC236}">
                <a16:creationId xmlns:a16="http://schemas.microsoft.com/office/drawing/2014/main"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09-01-2023</a:t>
            </a:fld>
            <a:endParaRPr lang="en-IN"/>
          </a:p>
        </p:txBody>
      </p:sp>
      <p:sp>
        <p:nvSpPr>
          <p:cNvPr id="5" name="Footer Placeholder 4">
            <a:extLst>
              <a:ext uri="{FF2B5EF4-FFF2-40B4-BE49-F238E27FC236}">
                <a16:creationId xmlns:a16="http://schemas.microsoft.com/office/drawing/2014/main"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B72576-E1B3-A85F-5FFE-BEF8AE93DDF4}"/>
              </a:ext>
            </a:extLst>
          </p:cNvPr>
          <p:cNvSpPr>
            <a:spLocks noGrp="1"/>
          </p:cNvSpPr>
          <p:nvPr>
            <p:ph idx="1"/>
          </p:nvPr>
        </p:nvSpPr>
        <p:spPr>
          <a:xfrm>
            <a:off x="838200" y="371060"/>
            <a:ext cx="10515600" cy="6149009"/>
          </a:xfrm>
        </p:spPr>
        <p:txBody>
          <a:bodyPr>
            <a:normAutofit fontScale="32500" lnSpcReduction="20000"/>
          </a:bodyPr>
          <a:lstStyle/>
          <a:p>
            <a:pPr algn="l" fontAlgn="base"/>
            <a:r>
              <a:rPr lang="en-US" sz="7400" b="1" i="0" dirty="0">
                <a:effectLst/>
                <a:latin typeface="Times New Roman" panose="02020603050405020304" pitchFamily="18" charset="0"/>
                <a:cs typeface="Times New Roman" panose="02020603050405020304" pitchFamily="18" charset="0"/>
              </a:rPr>
              <a:t>Title bar</a:t>
            </a:r>
          </a:p>
          <a:p>
            <a:pPr marL="0" indent="0" algn="l" fontAlgn="base">
              <a:buNone/>
            </a:pPr>
            <a:r>
              <a:rPr lang="en-US" sz="7400" b="0" i="0" dirty="0">
                <a:effectLst/>
                <a:latin typeface="Times New Roman" panose="02020603050405020304" pitchFamily="18" charset="0"/>
                <a:cs typeface="Times New Roman" panose="02020603050405020304" pitchFamily="18" charset="0"/>
              </a:rPr>
              <a:t>    </a:t>
            </a:r>
            <a:r>
              <a:rPr lang="en-US" sz="7400" i="0" dirty="0">
                <a:effectLst/>
                <a:latin typeface="Times New Roman" panose="02020603050405020304" pitchFamily="18" charset="0"/>
                <a:cs typeface="Times New Roman" panose="02020603050405020304" pitchFamily="18" charset="0"/>
              </a:rPr>
              <a:t>This displays the document name followed by a program name</a:t>
            </a:r>
            <a:r>
              <a:rPr lang="en-US" sz="7400" b="0" i="0" dirty="0">
                <a:effectLst/>
                <a:latin typeface="Times New Roman" panose="02020603050405020304" pitchFamily="18" charset="0"/>
                <a:cs typeface="Times New Roman" panose="02020603050405020304" pitchFamily="18" charset="0"/>
              </a:rPr>
              <a:t>.</a:t>
            </a:r>
          </a:p>
          <a:p>
            <a:pPr algn="l" fontAlgn="base"/>
            <a:r>
              <a:rPr lang="en-US" sz="7400" b="1" i="0" dirty="0">
                <a:effectLst/>
                <a:latin typeface="Times New Roman" panose="02020603050405020304" pitchFamily="18" charset="0"/>
                <a:cs typeface="Times New Roman" panose="02020603050405020304" pitchFamily="18" charset="0"/>
              </a:rPr>
              <a:t>Menu bar</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contains a list of options to manage and customize documents.</a:t>
            </a:r>
          </a:p>
          <a:p>
            <a:pPr algn="l" fontAlgn="base"/>
            <a:r>
              <a:rPr lang="en-US" sz="7400" b="1" i="0" dirty="0">
                <a:effectLst/>
                <a:latin typeface="Times New Roman" panose="02020603050405020304" pitchFamily="18" charset="0"/>
                <a:cs typeface="Times New Roman" panose="02020603050405020304" pitchFamily="18" charset="0"/>
              </a:rPr>
              <a:t>Standard toolbar</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contains shortcut buttons for the most popular commands.</a:t>
            </a:r>
          </a:p>
          <a:p>
            <a:pPr algn="l" fontAlgn="base"/>
            <a:r>
              <a:rPr lang="en-US" sz="7400" b="1" i="0" dirty="0">
                <a:effectLst/>
                <a:latin typeface="Times New Roman" panose="02020603050405020304" pitchFamily="18" charset="0"/>
                <a:cs typeface="Times New Roman" panose="02020603050405020304" pitchFamily="18" charset="0"/>
              </a:rPr>
              <a:t>Formatting toolbar</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contains buttons used for formatting.</a:t>
            </a:r>
          </a:p>
          <a:p>
            <a:pPr algn="l" fontAlgn="base"/>
            <a:r>
              <a:rPr lang="en-US" sz="7400" b="1" i="0" dirty="0">
                <a:effectLst/>
                <a:latin typeface="Times New Roman" panose="02020603050405020304" pitchFamily="18" charset="0"/>
                <a:cs typeface="Times New Roman" panose="02020603050405020304" pitchFamily="18" charset="0"/>
              </a:rPr>
              <a:t>Ruler</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is used to set margins, indents, and tabs.</a:t>
            </a:r>
          </a:p>
          <a:p>
            <a:pPr algn="l" fontAlgn="base"/>
            <a:r>
              <a:rPr lang="en-US" sz="7400" b="1" i="0" dirty="0">
                <a:effectLst/>
                <a:latin typeface="Times New Roman" panose="02020603050405020304" pitchFamily="18" charset="0"/>
                <a:cs typeface="Times New Roman" panose="02020603050405020304" pitchFamily="18" charset="0"/>
              </a:rPr>
              <a:t>Insertion point</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is the location where the next character appears.</a:t>
            </a:r>
          </a:p>
          <a:p>
            <a:pPr algn="l" fontAlgn="base"/>
            <a:r>
              <a:rPr lang="en-US" sz="7400" b="1" i="0" dirty="0">
                <a:effectLst/>
                <a:latin typeface="Times New Roman" panose="02020603050405020304" pitchFamily="18" charset="0"/>
                <a:cs typeface="Times New Roman" panose="02020603050405020304" pitchFamily="18" charset="0"/>
              </a:rPr>
              <a:t>End-of-document marker</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indicates the end of the document.</a:t>
            </a:r>
          </a:p>
          <a:p>
            <a:pPr algn="l" fontAlgn="base"/>
            <a:r>
              <a:rPr lang="en-US" sz="7400" b="1" i="0" dirty="0">
                <a:effectLst/>
                <a:latin typeface="Times New Roman" panose="02020603050405020304" pitchFamily="18" charset="0"/>
                <a:cs typeface="Times New Roman" panose="02020603050405020304" pitchFamily="18" charset="0"/>
              </a:rPr>
              <a:t>Help</a:t>
            </a:r>
          </a:p>
          <a:p>
            <a:pPr marL="0" indent="0" algn="l" fontAlgn="base">
              <a:buNone/>
            </a:pPr>
            <a:r>
              <a:rPr lang="en-US" sz="7400" b="0" i="0" dirty="0">
                <a:effectLst/>
                <a:latin typeface="Times New Roman" panose="02020603050405020304" pitchFamily="18" charset="0"/>
                <a:cs typeface="Times New Roman" panose="02020603050405020304" pitchFamily="18" charset="0"/>
              </a:rPr>
              <a:t>   This provides quick access to Help topics.</a:t>
            </a:r>
          </a:p>
          <a:p>
            <a:pPr marL="0" indent="0">
              <a:buNone/>
            </a:pPr>
            <a:endParaRPr lang="en-IN" b="1" dirty="0"/>
          </a:p>
        </p:txBody>
      </p:sp>
    </p:spTree>
    <p:extLst>
      <p:ext uri="{BB962C8B-B14F-4D97-AF65-F5344CB8AC3E}">
        <p14:creationId xmlns:p14="http://schemas.microsoft.com/office/powerpoint/2010/main" val="3479000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049E0-329A-F72C-E10D-8A02882EB3AF}"/>
              </a:ext>
            </a:extLst>
          </p:cNvPr>
          <p:cNvSpPr>
            <a:spLocks noGrp="1"/>
          </p:cNvSpPr>
          <p:nvPr>
            <p:ph idx="1"/>
          </p:nvPr>
        </p:nvSpPr>
        <p:spPr>
          <a:xfrm>
            <a:off x="838200" y="583097"/>
            <a:ext cx="10515600" cy="5791200"/>
          </a:xfrm>
        </p:spPr>
        <p:txBody>
          <a:bodyPr>
            <a:normAutofit/>
          </a:bodyPr>
          <a:lstStyle/>
          <a:p>
            <a:pPr algn="l" fontAlgn="base"/>
            <a:r>
              <a:rPr lang="en-US" sz="2600" b="1" i="0" dirty="0">
                <a:effectLst/>
                <a:latin typeface="Times New Roman" panose="02020603050405020304" pitchFamily="18" charset="0"/>
                <a:cs typeface="Times New Roman" panose="02020603050405020304" pitchFamily="18" charset="0"/>
              </a:rPr>
              <a:t>Scroll bars</a:t>
            </a:r>
          </a:p>
          <a:p>
            <a:pPr marL="0" indent="0" algn="l" fontAlgn="base">
              <a:buNone/>
            </a:pPr>
            <a:r>
              <a:rPr lang="en-US" sz="2600" b="0" i="0" dirty="0">
                <a:effectLst/>
                <a:latin typeface="Times New Roman" panose="02020603050405020304" pitchFamily="18" charset="0"/>
                <a:cs typeface="Times New Roman" panose="02020603050405020304" pitchFamily="18" charset="0"/>
              </a:rPr>
              <a:t>  These are used to view parts of the document.</a:t>
            </a:r>
          </a:p>
          <a:p>
            <a:pPr algn="l" fontAlgn="base"/>
            <a:r>
              <a:rPr lang="en-US" sz="2600" b="1" i="0" dirty="0">
                <a:effectLst/>
                <a:latin typeface="Times New Roman" panose="02020603050405020304" pitchFamily="18" charset="0"/>
                <a:cs typeface="Times New Roman" panose="02020603050405020304" pitchFamily="18" charset="0"/>
              </a:rPr>
              <a:t>Status bar</a:t>
            </a:r>
          </a:p>
          <a:p>
            <a:pPr marL="0" indent="0" algn="l" fontAlgn="base">
              <a:buNone/>
            </a:pPr>
            <a:r>
              <a:rPr lang="en-US" sz="2600" b="0" i="0" dirty="0">
                <a:effectLst/>
                <a:latin typeface="Times New Roman" panose="02020603050405020304" pitchFamily="18" charset="0"/>
                <a:cs typeface="Times New Roman" panose="02020603050405020304" pitchFamily="18" charset="0"/>
              </a:rPr>
              <a:t>  This displays the position of the insertion point and working mode buttons.</a:t>
            </a:r>
          </a:p>
          <a:p>
            <a:pPr algn="l" fontAlgn="base"/>
            <a:r>
              <a:rPr lang="en-US" sz="2600" b="1" i="0" dirty="0">
                <a:effectLst/>
                <a:latin typeface="Times New Roman" panose="02020603050405020304" pitchFamily="18" charset="0"/>
                <a:cs typeface="Times New Roman" panose="02020603050405020304" pitchFamily="18" charset="0"/>
              </a:rPr>
              <a:t>Task pane</a:t>
            </a:r>
          </a:p>
          <a:p>
            <a:pPr marL="0" indent="0" algn="l" fontAlgn="base">
              <a:buNone/>
            </a:pPr>
            <a:r>
              <a:rPr lang="en-US" sz="2600" b="0" i="0" dirty="0">
                <a:effectLst/>
                <a:latin typeface="Times New Roman" panose="02020603050405020304" pitchFamily="18" charset="0"/>
                <a:cs typeface="Times New Roman" panose="02020603050405020304" pitchFamily="18" charset="0"/>
              </a:rPr>
              <a:t>  This provides easy access to commonly used menus, buttons, and tools.</a:t>
            </a:r>
          </a:p>
          <a:p>
            <a:pPr algn="l" fontAlgn="base"/>
            <a:r>
              <a:rPr lang="en-US" sz="2600" b="1" i="0" dirty="0">
                <a:effectLst/>
                <a:latin typeface="Times New Roman" panose="02020603050405020304" pitchFamily="18" charset="0"/>
                <a:cs typeface="Times New Roman" panose="02020603050405020304" pitchFamily="18" charset="0"/>
              </a:rPr>
              <a:t>View buttons</a:t>
            </a:r>
          </a:p>
          <a:p>
            <a:pPr marL="0" indent="0" algn="l" fontAlgn="base">
              <a:buNone/>
            </a:pPr>
            <a:r>
              <a:rPr lang="en-US" sz="2600" b="0" i="0" dirty="0">
                <a:effectLst/>
                <a:latin typeface="Times New Roman" panose="02020603050405020304" pitchFamily="18" charset="0"/>
                <a:cs typeface="Times New Roman" panose="02020603050405020304" pitchFamily="18" charset="0"/>
              </a:rPr>
              <a:t>   These change the layout view of the document to normal, web layout, print</a:t>
            </a:r>
          </a:p>
          <a:p>
            <a:pPr marL="0" indent="0" algn="l" fontAlgn="base">
              <a:buNone/>
            </a:pPr>
            <a:r>
              <a:rPr lang="en-US" sz="2600" dirty="0">
                <a:latin typeface="Times New Roman" panose="02020603050405020304" pitchFamily="18" charset="0"/>
                <a:cs typeface="Times New Roman" panose="02020603050405020304" pitchFamily="18" charset="0"/>
              </a:rPr>
              <a:t>  </a:t>
            </a:r>
            <a:r>
              <a:rPr lang="en-US" sz="2600" b="0" i="0" dirty="0">
                <a:effectLst/>
                <a:latin typeface="Times New Roman" panose="02020603050405020304" pitchFamily="18" charset="0"/>
                <a:cs typeface="Times New Roman" panose="02020603050405020304" pitchFamily="18" charset="0"/>
              </a:rPr>
              <a:t> layout, and outline view.</a:t>
            </a:r>
          </a:p>
          <a:p>
            <a:pPr algn="l" fontAlgn="base"/>
            <a:r>
              <a:rPr lang="en-US" sz="2600" b="1" i="0" dirty="0">
                <a:effectLst/>
                <a:latin typeface="Times New Roman" panose="02020603050405020304" pitchFamily="18" charset="0"/>
                <a:cs typeface="Times New Roman" panose="02020603050405020304" pitchFamily="18" charset="0"/>
              </a:rPr>
              <a:t>Office Assistant</a:t>
            </a:r>
          </a:p>
          <a:p>
            <a:pPr marL="0" indent="0" algn="l" fontAlgn="base">
              <a:buNone/>
            </a:pPr>
            <a:r>
              <a:rPr lang="en-US" sz="2600" b="0" i="0" dirty="0">
                <a:effectLst/>
                <a:latin typeface="Times New Roman" panose="02020603050405020304" pitchFamily="18" charset="0"/>
                <a:cs typeface="Times New Roman" panose="02020603050405020304" pitchFamily="18" charset="0"/>
              </a:rPr>
              <a:t>   This links to the Microsoft Office Help feature.</a:t>
            </a:r>
          </a:p>
          <a:p>
            <a:pPr marL="0" indent="0">
              <a:buNone/>
            </a:pPr>
            <a:endParaRPr lang="en-IN" dirty="0"/>
          </a:p>
        </p:txBody>
      </p:sp>
    </p:spTree>
    <p:extLst>
      <p:ext uri="{BB962C8B-B14F-4D97-AF65-F5344CB8AC3E}">
        <p14:creationId xmlns:p14="http://schemas.microsoft.com/office/powerpoint/2010/main" val="635985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129B55-ED12-21B1-4185-BBAE266D5F72}"/>
              </a:ext>
            </a:extLst>
          </p:cNvPr>
          <p:cNvSpPr>
            <a:spLocks noGrp="1"/>
          </p:cNvSpPr>
          <p:nvPr>
            <p:ph idx="1"/>
          </p:nvPr>
        </p:nvSpPr>
        <p:spPr>
          <a:xfrm>
            <a:off x="838200" y="755374"/>
            <a:ext cx="10585174" cy="6102626"/>
          </a:xfrm>
        </p:spPr>
        <p:txBody>
          <a:bodyPr>
            <a:normAutofit/>
          </a:bodyPr>
          <a:lstStyle/>
          <a:p>
            <a:pPr marL="0" indent="0" algn="l">
              <a:buNone/>
            </a:pPr>
            <a:r>
              <a:rPr lang="en-US" b="0" i="0" dirty="0">
                <a:solidFill>
                  <a:srgbClr val="000000"/>
                </a:solidFill>
                <a:effectLst/>
                <a:latin typeface="ff1"/>
              </a:rPr>
              <a:t>  </a:t>
            </a:r>
            <a:r>
              <a:rPr lang="en-US" sz="2400" b="1" i="0" dirty="0">
                <a:solidFill>
                  <a:srgbClr val="000000"/>
                </a:solidFill>
                <a:effectLst/>
                <a:latin typeface="Times New Roman" panose="02020603050405020304" pitchFamily="18" charset="0"/>
                <a:cs typeface="Times New Roman" panose="02020603050405020304" pitchFamily="18" charset="0"/>
              </a:rPr>
              <a:t>PAGE FORMATTING</a:t>
            </a:r>
          </a:p>
          <a:p>
            <a:pPr algn="l"/>
            <a:r>
              <a:rPr lang="en-US" sz="2200" b="0" i="0" dirty="0">
                <a:solidFill>
                  <a:srgbClr val="000000"/>
                </a:solidFill>
                <a:effectLst/>
                <a:latin typeface="Times New Roman" panose="02020603050405020304" pitchFamily="18" charset="0"/>
                <a:cs typeface="Times New Roman" panose="02020603050405020304" pitchFamily="18" charset="0"/>
              </a:rPr>
              <a:t>Applies to an entire page. Include the following:</a:t>
            </a:r>
          </a:p>
          <a:p>
            <a:pPr algn="l"/>
            <a:r>
              <a:rPr lang="en-US" sz="2200" b="0" i="0" dirty="0" err="1">
                <a:solidFill>
                  <a:srgbClr val="000000"/>
                </a:solidFill>
                <a:effectLst/>
                <a:latin typeface="Times New Roman" panose="02020603050405020304" pitchFamily="18" charset="0"/>
                <a:cs typeface="Times New Roman" panose="02020603050405020304" pitchFamily="18" charset="0"/>
              </a:rPr>
              <a:t>i</a:t>
            </a:r>
            <a:r>
              <a:rPr lang="en-US" sz="2200" b="0" i="0" dirty="0">
                <a:solidFill>
                  <a:srgbClr val="000000"/>
                </a:solidFill>
                <a:effectLst/>
                <a:latin typeface="Times New Roman" panose="02020603050405020304" pitchFamily="18" charset="0"/>
                <a:cs typeface="Times New Roman" panose="02020603050405020304" pitchFamily="18" charset="0"/>
              </a:rPr>
              <a:t>) Columns – Two, Three, Four </a:t>
            </a:r>
            <a:r>
              <a:rPr lang="en-US" sz="2200" b="0" i="0" dirty="0" err="1">
                <a:solidFill>
                  <a:srgbClr val="000000"/>
                </a:solidFill>
                <a:effectLst/>
                <a:latin typeface="Times New Roman" panose="02020603050405020304" pitchFamily="18" charset="0"/>
                <a:cs typeface="Times New Roman" panose="02020603050405020304" pitchFamily="18" charset="0"/>
              </a:rPr>
              <a:t>etc</a:t>
            </a:r>
            <a:endParaRPr lang="en-US" sz="2200" b="0" i="0" dirty="0">
              <a:solidFill>
                <a:srgbClr val="000000"/>
              </a:solidFill>
              <a:effectLst/>
              <a:latin typeface="Times New Roman" panose="02020603050405020304" pitchFamily="18" charset="0"/>
              <a:cs typeface="Times New Roman" panose="02020603050405020304" pitchFamily="18" charset="0"/>
            </a:endParaRPr>
          </a:p>
          <a:p>
            <a:pPr algn="l"/>
            <a:r>
              <a:rPr lang="en-US" sz="2200" b="0" i="0" dirty="0">
                <a:solidFill>
                  <a:srgbClr val="000000"/>
                </a:solidFill>
                <a:effectLst/>
                <a:latin typeface="Times New Roman" panose="02020603050405020304" pitchFamily="18" charset="0"/>
                <a:cs typeface="Times New Roman" panose="02020603050405020304" pitchFamily="18" charset="0"/>
              </a:rPr>
              <a:t>ii) Margins – blank spaces around a page (Left, Right, Top, Bottom)</a:t>
            </a:r>
          </a:p>
          <a:p>
            <a:pPr algn="l"/>
            <a:r>
              <a:rPr lang="en-US" sz="2200" b="0" i="0" dirty="0">
                <a:solidFill>
                  <a:srgbClr val="000000"/>
                </a:solidFill>
                <a:effectLst/>
                <a:latin typeface="Times New Roman" panose="02020603050405020304" pitchFamily="18" charset="0"/>
                <a:cs typeface="Times New Roman" panose="02020603050405020304" pitchFamily="18" charset="0"/>
              </a:rPr>
              <a:t>iii) Paper size</a:t>
            </a:r>
          </a:p>
          <a:p>
            <a:pPr algn="l"/>
            <a:r>
              <a:rPr lang="en-US" sz="2200" b="0" i="0" dirty="0">
                <a:solidFill>
                  <a:srgbClr val="000000"/>
                </a:solidFill>
                <a:effectLst/>
                <a:latin typeface="Times New Roman" panose="02020603050405020304" pitchFamily="18" charset="0"/>
                <a:cs typeface="Times New Roman" panose="02020603050405020304" pitchFamily="18" charset="0"/>
              </a:rPr>
              <a:t>iv) Page orientation – We have Portrait (Text and graphics are printed with the longest side </a:t>
            </a:r>
          </a:p>
          <a:p>
            <a:pPr algn="l"/>
            <a:r>
              <a:rPr lang="en-US" sz="2200" b="0" i="0" dirty="0">
                <a:solidFill>
                  <a:srgbClr val="000000"/>
                </a:solidFill>
                <a:effectLst/>
                <a:latin typeface="Times New Roman" panose="02020603050405020304" pitchFamily="18" charset="0"/>
                <a:cs typeface="Times New Roman" panose="02020603050405020304" pitchFamily="18" charset="0"/>
              </a:rPr>
              <a:t>vertically upright) and Landscape (Text and graphics are printed with the longest side of </a:t>
            </a:r>
          </a:p>
          <a:p>
            <a:pPr algn="l"/>
            <a:r>
              <a:rPr lang="en-US" sz="2200" b="0" i="0" dirty="0">
                <a:solidFill>
                  <a:srgbClr val="000000"/>
                </a:solidFill>
                <a:effectLst/>
                <a:latin typeface="Times New Roman" panose="02020603050405020304" pitchFamily="18" charset="0"/>
                <a:cs typeface="Times New Roman" panose="02020603050405020304" pitchFamily="18" charset="0"/>
              </a:rPr>
              <a:t>the page placed horizontally).</a:t>
            </a:r>
          </a:p>
          <a:p>
            <a:pPr algn="l"/>
            <a:r>
              <a:rPr lang="en-US" sz="2200" b="0" i="0" dirty="0">
                <a:solidFill>
                  <a:srgbClr val="000000"/>
                </a:solidFill>
                <a:effectLst/>
                <a:latin typeface="Times New Roman" panose="02020603050405020304" pitchFamily="18" charset="0"/>
                <a:cs typeface="Times New Roman" panose="02020603050405020304" pitchFamily="18" charset="0"/>
              </a:rPr>
              <a:t>v) Headers – text that is displayed at the top of each page</a:t>
            </a:r>
          </a:p>
          <a:p>
            <a:pPr algn="l"/>
            <a:r>
              <a:rPr lang="en-US" sz="2200" b="0" i="0" dirty="0">
                <a:solidFill>
                  <a:srgbClr val="000000"/>
                </a:solidFill>
                <a:effectLst/>
                <a:latin typeface="ff2"/>
              </a:rPr>
              <a:t>vi) Footers – text that is displayed at the bottom of each page.</a:t>
            </a:r>
          </a:p>
          <a:p>
            <a:pPr algn="l"/>
            <a:r>
              <a:rPr lang="en-US" sz="2200" b="0" i="0" dirty="0">
                <a:solidFill>
                  <a:srgbClr val="000000"/>
                </a:solidFill>
                <a:effectLst/>
                <a:latin typeface="ff2"/>
              </a:rPr>
              <a:t>vii) Page numbers</a:t>
            </a:r>
          </a:p>
          <a:p>
            <a:pPr algn="l"/>
            <a:r>
              <a:rPr lang="en-US" sz="2200" b="0" i="0" dirty="0">
                <a:solidFill>
                  <a:srgbClr val="000000"/>
                </a:solidFill>
                <a:effectLst/>
                <a:latin typeface="ff2"/>
              </a:rPr>
              <a:t>viii) Page borders – use </a:t>
            </a:r>
            <a:r>
              <a:rPr lang="en-US" sz="2200" b="0" i="0" dirty="0">
                <a:solidFill>
                  <a:srgbClr val="000000"/>
                </a:solidFill>
                <a:effectLst/>
                <a:latin typeface="ff1"/>
              </a:rPr>
              <a:t>Page Layout </a:t>
            </a:r>
            <a:r>
              <a:rPr lang="en-US" sz="2200" b="0" i="0" dirty="0">
                <a:solidFill>
                  <a:srgbClr val="000000"/>
                </a:solidFill>
                <a:effectLst/>
                <a:latin typeface="ff2"/>
              </a:rPr>
              <a:t>option.</a:t>
            </a:r>
          </a:p>
          <a:p>
            <a:pPr algn="l"/>
            <a:r>
              <a:rPr lang="en-US" sz="2200" b="0" i="0" dirty="0">
                <a:solidFill>
                  <a:srgbClr val="000000"/>
                </a:solidFill>
                <a:effectLst/>
                <a:latin typeface="ff2"/>
              </a:rPr>
              <a:t>ix) Page </a:t>
            </a:r>
            <a:r>
              <a:rPr lang="en-US" sz="2200" b="0" i="0" dirty="0" err="1">
                <a:solidFill>
                  <a:srgbClr val="000000"/>
                </a:solidFill>
                <a:effectLst/>
                <a:latin typeface="ff2"/>
              </a:rPr>
              <a:t>colour</a:t>
            </a:r>
            <a:r>
              <a:rPr lang="en-US" sz="2200" b="0" i="0" dirty="0">
                <a:solidFill>
                  <a:srgbClr val="000000"/>
                </a:solidFill>
                <a:effectLst/>
                <a:latin typeface="ff2"/>
              </a:rPr>
              <a:t> - use </a:t>
            </a:r>
            <a:r>
              <a:rPr lang="en-US" sz="2200" b="0" i="0" dirty="0">
                <a:solidFill>
                  <a:srgbClr val="000000"/>
                </a:solidFill>
                <a:effectLst/>
                <a:latin typeface="ff1"/>
              </a:rPr>
              <a:t>Page Layout </a:t>
            </a:r>
            <a:r>
              <a:rPr lang="en-US" sz="2200" b="0" i="0" dirty="0">
                <a:solidFill>
                  <a:srgbClr val="000000"/>
                </a:solidFill>
                <a:effectLst/>
                <a:latin typeface="ff2"/>
              </a:rPr>
              <a:t>option.</a:t>
            </a:r>
          </a:p>
          <a:p>
            <a:pPr algn="l"/>
            <a:endParaRPr lang="en-US" sz="2400" b="0" i="0" dirty="0">
              <a:solidFill>
                <a:srgbClr val="000000"/>
              </a:solidFill>
              <a:effectLst/>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575295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B7C9B6-0919-DB68-13E8-4658944C6831}"/>
              </a:ext>
            </a:extLst>
          </p:cNvPr>
          <p:cNvSpPr>
            <a:spLocks noGrp="1"/>
          </p:cNvSpPr>
          <p:nvPr>
            <p:ph idx="1"/>
          </p:nvPr>
        </p:nvSpPr>
        <p:spPr>
          <a:xfrm>
            <a:off x="838200" y="636104"/>
            <a:ext cx="10515600" cy="5989983"/>
          </a:xfrm>
        </p:spPr>
        <p:txBody>
          <a:bodyPr>
            <a:normAutofit/>
          </a:bodyPr>
          <a:lstStyle/>
          <a:p>
            <a:pPr marL="0" indent="0" algn="l">
              <a:buNone/>
            </a:pPr>
            <a:r>
              <a:rPr lang="en-US" b="0" i="0" dirty="0">
                <a:solidFill>
                  <a:srgbClr val="000000"/>
                </a:solidFill>
                <a:effectLst/>
                <a:latin typeface="ff1"/>
              </a:rPr>
              <a:t>   </a:t>
            </a:r>
            <a:r>
              <a:rPr lang="en-US" b="1" i="0" dirty="0">
                <a:solidFill>
                  <a:srgbClr val="000000"/>
                </a:solidFill>
                <a:effectLst/>
                <a:latin typeface="Times New Roman" panose="02020603050405020304" pitchFamily="18" charset="0"/>
                <a:cs typeface="Times New Roman" panose="02020603050405020304" pitchFamily="18" charset="0"/>
              </a:rPr>
              <a:t>MAIL MERGE</a:t>
            </a:r>
          </a:p>
          <a:p>
            <a:pPr algn="l"/>
            <a:r>
              <a:rPr lang="en-US" sz="2400" b="0" i="0" dirty="0">
                <a:solidFill>
                  <a:srgbClr val="000000"/>
                </a:solidFill>
                <a:effectLst/>
                <a:latin typeface="Times New Roman" panose="02020603050405020304" pitchFamily="18" charset="0"/>
                <a:cs typeface="Times New Roman" panose="02020603050405020304" pitchFamily="18" charset="0"/>
              </a:rPr>
              <a:t>facility that helps one to create and generate </a:t>
            </a:r>
            <a:r>
              <a:rPr lang="en-US" sz="2400" b="0" i="0" dirty="0" err="1">
                <a:solidFill>
                  <a:srgbClr val="000000"/>
                </a:solidFill>
                <a:effectLst/>
                <a:latin typeface="Times New Roman" panose="02020603050405020304" pitchFamily="18" charset="0"/>
                <a:cs typeface="Times New Roman" panose="02020603050405020304" pitchFamily="18" charset="0"/>
              </a:rPr>
              <a:t>personalised</a:t>
            </a:r>
            <a:r>
              <a:rPr lang="en-US" sz="2400" b="0" i="0" dirty="0">
                <a:solidFill>
                  <a:srgbClr val="000000"/>
                </a:solidFill>
                <a:effectLst/>
                <a:latin typeface="Times New Roman" panose="02020603050405020304" pitchFamily="18" charset="0"/>
                <a:cs typeface="Times New Roman" panose="02020603050405020304" pitchFamily="18" charset="0"/>
              </a:rPr>
              <a:t> documents such as letters that can be sent to different recipients with different addresses. The following must be created;</a:t>
            </a:r>
          </a:p>
          <a:p>
            <a:pPr algn="l"/>
            <a:r>
              <a:rPr lang="en-US" sz="2400" b="0" i="0" dirty="0" err="1">
                <a:solidFill>
                  <a:srgbClr val="000000"/>
                </a:solidFill>
                <a:effectLst/>
                <a:latin typeface="Times New Roman" panose="02020603050405020304" pitchFamily="18" charset="0"/>
                <a:cs typeface="Times New Roman" panose="02020603050405020304" pitchFamily="18" charset="0"/>
              </a:rPr>
              <a:t>i</a:t>
            </a:r>
            <a:r>
              <a:rPr lang="en-US" sz="2400" b="0" i="0" dirty="0">
                <a:solidFill>
                  <a:srgbClr val="000000"/>
                </a:solidFill>
                <a:effectLst/>
                <a:latin typeface="Times New Roman" panose="02020603050405020304" pitchFamily="18" charset="0"/>
                <a:cs typeface="Times New Roman" panose="02020603050405020304" pitchFamily="18" charset="0"/>
              </a:rPr>
              <a:t>) Main document – letter to be sent to recipients</a:t>
            </a:r>
          </a:p>
          <a:p>
            <a:pPr algn="l"/>
            <a:r>
              <a:rPr lang="en-US" sz="2400" b="0" i="0" dirty="0">
                <a:solidFill>
                  <a:srgbClr val="000000"/>
                </a:solidFill>
                <a:effectLst/>
                <a:latin typeface="Times New Roman" panose="02020603050405020304" pitchFamily="18" charset="0"/>
                <a:cs typeface="Times New Roman" panose="02020603050405020304" pitchFamily="18" charset="0"/>
              </a:rPr>
              <a:t>ii) Data source – contains addresses of the recipients</a:t>
            </a:r>
          </a:p>
          <a:p>
            <a:pPr algn="l"/>
            <a:r>
              <a:rPr lang="en-US" sz="2400" b="0" i="0" dirty="0">
                <a:solidFill>
                  <a:srgbClr val="000000"/>
                </a:solidFill>
                <a:effectLst/>
                <a:latin typeface="Times New Roman" panose="02020603050405020304" pitchFamily="18" charset="0"/>
                <a:cs typeface="Times New Roman" panose="02020603050405020304" pitchFamily="18" charset="0"/>
              </a:rPr>
              <a:t>iii) Merged file- the resulting document that combines the main document and the relevant fields from the data source.</a:t>
            </a:r>
          </a:p>
          <a:p>
            <a:pPr marL="0" indent="0" algn="l">
              <a:buNone/>
            </a:pPr>
            <a:r>
              <a:rPr lang="en-US" sz="2400" b="0" i="0" dirty="0">
                <a:solidFill>
                  <a:srgbClr val="000000"/>
                </a:solidFill>
                <a:effectLst/>
                <a:latin typeface="Times New Roman" panose="02020603050405020304" pitchFamily="18" charset="0"/>
                <a:cs typeface="Times New Roman" panose="02020603050405020304" pitchFamily="18" charset="0"/>
              </a:rPr>
              <a:t>  </a:t>
            </a:r>
          </a:p>
          <a:p>
            <a:pPr marL="0" indent="0" algn="l">
              <a:buNone/>
            </a:pPr>
            <a:r>
              <a:rPr lang="en-US" sz="2600" dirty="0">
                <a:solidFill>
                  <a:srgbClr val="000000"/>
                </a:solidFill>
                <a:latin typeface="Times New Roman" panose="02020603050405020304" pitchFamily="18" charset="0"/>
                <a:cs typeface="Times New Roman" panose="02020603050405020304" pitchFamily="18" charset="0"/>
              </a:rPr>
              <a:t>  </a:t>
            </a:r>
            <a:r>
              <a:rPr lang="en-US" sz="2600" b="1" i="0" dirty="0">
                <a:solidFill>
                  <a:srgbClr val="000000"/>
                </a:solidFill>
                <a:effectLst/>
                <a:latin typeface="Times New Roman" panose="02020603050405020304" pitchFamily="18" charset="0"/>
                <a:cs typeface="Times New Roman" panose="02020603050405020304" pitchFamily="18" charset="0"/>
              </a:rPr>
              <a:t>GRAPHICS</a:t>
            </a:r>
          </a:p>
          <a:p>
            <a:pPr algn="l"/>
            <a:r>
              <a:rPr lang="en-US" sz="2400" b="0" i="0" dirty="0">
                <a:solidFill>
                  <a:srgbClr val="000000"/>
                </a:solidFill>
                <a:effectLst/>
                <a:latin typeface="Times New Roman" panose="02020603050405020304" pitchFamily="18" charset="0"/>
                <a:cs typeface="Times New Roman" panose="02020603050405020304" pitchFamily="18" charset="0"/>
              </a:rPr>
              <a:t>Can insert pictures from the Clip Art gallery. Use Insert option.</a:t>
            </a:r>
          </a:p>
          <a:p>
            <a:pPr algn="l"/>
            <a:r>
              <a:rPr lang="en-US" sz="2400" b="0" i="0" dirty="0">
                <a:solidFill>
                  <a:srgbClr val="000000"/>
                </a:solidFill>
                <a:effectLst/>
                <a:latin typeface="Times New Roman" panose="02020603050405020304" pitchFamily="18" charset="0"/>
                <a:cs typeface="Times New Roman" panose="02020603050405020304" pitchFamily="18" charset="0"/>
              </a:rPr>
              <a:t>Objects and graphics can be formatted in a number of ways</a:t>
            </a:r>
          </a:p>
          <a:p>
            <a:endParaRPr lang="en-IN" dirty="0"/>
          </a:p>
        </p:txBody>
      </p:sp>
    </p:spTree>
    <p:extLst>
      <p:ext uri="{BB962C8B-B14F-4D97-AF65-F5344CB8AC3E}">
        <p14:creationId xmlns:p14="http://schemas.microsoft.com/office/powerpoint/2010/main" val="93137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02EEA-9A34-86A6-5B83-8720C4D83924}"/>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Kinds of Software</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1285700" y="1225588"/>
            <a:ext cx="10068099" cy="5267288"/>
          </a:xfrm>
        </p:spPr>
        <p:txBody>
          <a:bodyPr>
            <a:normAutofit/>
          </a:bodyPr>
          <a:lstStyle/>
          <a:p>
            <a:pPr marL="0" indent="0">
              <a:lnSpc>
                <a:spcPct val="107000"/>
              </a:lnSpc>
              <a:spcAft>
                <a:spcPts val="800"/>
              </a:spcAft>
              <a:buNone/>
            </a:pPr>
            <a:r>
              <a:rPr lang="en-IN" b="1" dirty="0">
                <a:effectLst/>
                <a:latin typeface="Times New Roman" panose="02020603050405020304" pitchFamily="18" charset="0"/>
                <a:ea typeface="Calibri" panose="020F0502020204030204" pitchFamily="34" charset="0"/>
                <a:cs typeface="Times New Roman" panose="02020603050405020304" pitchFamily="18" charset="0"/>
              </a:rPr>
              <a:t>Software</a:t>
            </a:r>
          </a:p>
          <a:p>
            <a:pPr marL="0" indent="0">
              <a:buNone/>
            </a:pPr>
            <a:r>
              <a:rPr lang="en-US" b="0" i="0" dirty="0">
                <a:solidFill>
                  <a:srgbClr val="273239"/>
                </a:solidFill>
                <a:effectLst/>
                <a:latin typeface="Times New Roman" panose="02020603050405020304" pitchFamily="18" charset="0"/>
                <a:cs typeface="Times New Roman" panose="02020603050405020304" pitchFamily="18" charset="0"/>
              </a:rPr>
              <a:t>	In a computer system, the software is basically a set of instructions or commands that tells a computer what to do. Or in other words, the software is a computer program that provides a set of instructions to execute a user’s commands and tell the computer what to do.</a:t>
            </a:r>
          </a:p>
          <a:p>
            <a:pPr marL="0" indent="0">
              <a:buNone/>
            </a:pPr>
            <a:endParaRPr lang="en-US" dirty="0">
              <a:solidFill>
                <a:srgbClr val="273239"/>
              </a:solidFill>
              <a:latin typeface="Times New Roman" panose="02020603050405020304" pitchFamily="18" charset="0"/>
              <a:cs typeface="Times New Roman" panose="02020603050405020304" pitchFamily="18" charset="0"/>
            </a:endParaRPr>
          </a:p>
          <a:p>
            <a:pPr marL="0" indent="0">
              <a:buNone/>
            </a:pPr>
            <a:r>
              <a:rPr lang="en-US" b="0" i="0" dirty="0">
                <a:solidFill>
                  <a:srgbClr val="273239"/>
                </a:solidFill>
                <a:effectLst/>
                <a:latin typeface="Times New Roman" panose="02020603050405020304" pitchFamily="18" charset="0"/>
                <a:cs typeface="Times New Roman" panose="02020603050405020304" pitchFamily="18" charset="0"/>
              </a:rPr>
              <a:t> For example like MS-Word, MS-Excel, PowerPoint, etc. The chart below describes the types of software: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2E8F6-A8FB-1FCF-853A-F9049F6BCC1E}"/>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Kinds of software</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7A87AEB-21BA-9119-15FA-5B3FC9564B63}"/>
              </a:ext>
            </a:extLst>
          </p:cNvPr>
          <p:cNvSpPr>
            <a:spLocks noGrp="1"/>
          </p:cNvSpPr>
          <p:nvPr>
            <p:ph idx="1"/>
          </p:nvPr>
        </p:nvSpPr>
        <p:spPr/>
        <p:txBody>
          <a:bodyPr>
            <a:normAutofit/>
          </a:bodyPr>
          <a:lstStyle/>
          <a:p>
            <a:pPr marL="0" indent="0">
              <a:buNone/>
            </a:pPr>
            <a:br>
              <a:rPr lang="en-US" b="0" i="0" dirty="0">
                <a:solidFill>
                  <a:srgbClr val="273239"/>
                </a:solidFill>
                <a:effectLst/>
                <a:latin typeface="urw-din"/>
              </a:rPr>
            </a:br>
            <a:endParaRPr lang="en-IN" dirty="0"/>
          </a:p>
        </p:txBody>
      </p:sp>
      <p:pic>
        <p:nvPicPr>
          <p:cNvPr id="4" name="Picture 2">
            <a:extLst>
              <a:ext uri="{FF2B5EF4-FFF2-40B4-BE49-F238E27FC236}">
                <a16:creationId xmlns:a16="http://schemas.microsoft.com/office/drawing/2014/main" id="{7D08AAB0-B17B-FF78-B674-B7E349F059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4243" y="1285461"/>
            <a:ext cx="9117496" cy="520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637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4E05F0-ECE6-F12C-C236-89DE417FD1A1}"/>
              </a:ext>
            </a:extLst>
          </p:cNvPr>
          <p:cNvSpPr>
            <a:spLocks noGrp="1"/>
          </p:cNvSpPr>
          <p:nvPr>
            <p:ph idx="1"/>
          </p:nvPr>
        </p:nvSpPr>
        <p:spPr>
          <a:xfrm>
            <a:off x="838200" y="689112"/>
            <a:ext cx="10515600" cy="5804453"/>
          </a:xfrm>
        </p:spPr>
        <p:txBody>
          <a:bodyPr>
            <a:normAutofit lnSpcReduction="10000"/>
          </a:bodyPr>
          <a:lstStyle/>
          <a:p>
            <a:pPr marL="0" indent="0">
              <a:buNone/>
            </a:pPr>
            <a:r>
              <a:rPr lang="en-US" sz="2400" b="1" dirty="0">
                <a:latin typeface="Times New Roman" panose="02020603050405020304" pitchFamily="18" charset="0"/>
                <a:cs typeface="Times New Roman" panose="02020603050405020304" pitchFamily="18" charset="0"/>
              </a:rPr>
              <a:t>Application Software</a:t>
            </a:r>
          </a:p>
          <a:p>
            <a:pPr marL="0" indent="0">
              <a:buNone/>
            </a:pPr>
            <a:r>
              <a:rPr lang="en-US" sz="2400" b="0" i="0" dirty="0">
                <a:solidFill>
                  <a:srgbClr val="273239"/>
                </a:solidFill>
                <a:effectLst/>
                <a:latin typeface="Times New Roman" panose="02020603050405020304" pitchFamily="18" charset="0"/>
                <a:cs typeface="Times New Roman" panose="02020603050405020304" pitchFamily="18" charset="0"/>
              </a:rPr>
              <a:t>	</a:t>
            </a:r>
            <a:r>
              <a:rPr lang="en-US" b="0" i="0" dirty="0">
                <a:solidFill>
                  <a:srgbClr val="273239"/>
                </a:solidFill>
                <a:effectLst/>
                <a:latin typeface="Times New Roman" panose="02020603050405020304" pitchFamily="18" charset="0"/>
                <a:cs typeface="Times New Roman" panose="02020603050405020304" pitchFamily="18" charset="0"/>
              </a:rPr>
              <a:t>Software that performs special functions or provides functions that are much more than the basic operation of the computer is known as application software. Or in other words, application software is designed to perform a specific task for end-users. It is a product or a program that is designed only to fulfill end-users’ requirements. It includes word processors, spreadsheets, database management, inventory, payroll programs, etc.</a:t>
            </a:r>
          </a:p>
          <a:p>
            <a:pPr marL="0" indent="0">
              <a:buNone/>
            </a:pPr>
            <a:r>
              <a:rPr lang="en-US" b="1" dirty="0">
                <a:solidFill>
                  <a:srgbClr val="273239"/>
                </a:solidFill>
                <a:latin typeface="Times New Roman" panose="02020603050405020304" pitchFamily="18" charset="0"/>
                <a:cs typeface="Times New Roman" panose="02020603050405020304" pitchFamily="18" charset="0"/>
              </a:rPr>
              <a:t>Types</a:t>
            </a:r>
            <a:r>
              <a:rPr lang="en-US" dirty="0">
                <a:solidFill>
                  <a:srgbClr val="273239"/>
                </a:solidFill>
                <a:latin typeface="Times New Roman" panose="02020603050405020304" pitchFamily="18" charset="0"/>
                <a:cs typeface="Times New Roman" panose="02020603050405020304" pitchFamily="18" charset="0"/>
              </a:rPr>
              <a:t> </a:t>
            </a:r>
          </a:p>
          <a:p>
            <a:pPr marL="0" indent="0">
              <a:buNone/>
            </a:pPr>
            <a:r>
              <a:rPr lang="en-US" dirty="0">
                <a:solidFill>
                  <a:srgbClr val="273239"/>
                </a:solidFill>
                <a:latin typeface="Times New Roman" panose="02020603050405020304" pitchFamily="18" charset="0"/>
                <a:cs typeface="Times New Roman" panose="02020603050405020304" pitchFamily="18" charset="0"/>
              </a:rPr>
              <a:t>1)Word processing</a:t>
            </a:r>
          </a:p>
          <a:p>
            <a:pPr marL="0" indent="0">
              <a:buNone/>
            </a:pPr>
            <a:r>
              <a:rPr lang="en-US" dirty="0">
                <a:solidFill>
                  <a:srgbClr val="273239"/>
                </a:solidFill>
                <a:latin typeface="Times New Roman" panose="02020603050405020304" pitchFamily="18" charset="0"/>
                <a:cs typeface="Times New Roman" panose="02020603050405020304" pitchFamily="18" charset="0"/>
              </a:rPr>
              <a:t>2)Spreadsheets</a:t>
            </a:r>
          </a:p>
          <a:p>
            <a:pPr marL="0" indent="0">
              <a:buNone/>
            </a:pPr>
            <a:r>
              <a:rPr lang="en-US" dirty="0">
                <a:solidFill>
                  <a:srgbClr val="273239"/>
                </a:solidFill>
                <a:latin typeface="Times New Roman" panose="02020603050405020304" pitchFamily="18" charset="0"/>
                <a:cs typeface="Times New Roman" panose="02020603050405020304" pitchFamily="18" charset="0"/>
              </a:rPr>
              <a:t>3)Database software</a:t>
            </a:r>
          </a:p>
          <a:p>
            <a:pPr marL="0" indent="0">
              <a:buNone/>
            </a:pPr>
            <a:r>
              <a:rPr lang="en-US" dirty="0">
                <a:solidFill>
                  <a:srgbClr val="273239"/>
                </a:solidFill>
                <a:latin typeface="Times New Roman" panose="02020603050405020304" pitchFamily="18" charset="0"/>
                <a:cs typeface="Times New Roman" panose="02020603050405020304" pitchFamily="18" charset="0"/>
              </a:rPr>
              <a:t>4)Presentation graphics software</a:t>
            </a:r>
          </a:p>
          <a:p>
            <a:pPr marL="0" indent="0">
              <a:buNone/>
            </a:pPr>
            <a:r>
              <a:rPr lang="en-US" dirty="0">
                <a:solidFill>
                  <a:srgbClr val="273239"/>
                </a:solidFill>
                <a:latin typeface="Times New Roman" panose="02020603050405020304" pitchFamily="18" charset="0"/>
                <a:cs typeface="Times New Roman" panose="02020603050405020304" pitchFamily="18" charset="0"/>
              </a:rPr>
              <a:t>5)Communications software</a:t>
            </a:r>
          </a:p>
          <a:p>
            <a:pPr marL="0" indent="0">
              <a:buNone/>
            </a:pPr>
            <a:endParaRPr lang="en-IN" dirty="0"/>
          </a:p>
        </p:txBody>
      </p:sp>
    </p:spTree>
    <p:extLst>
      <p:ext uri="{BB962C8B-B14F-4D97-AF65-F5344CB8AC3E}">
        <p14:creationId xmlns:p14="http://schemas.microsoft.com/office/powerpoint/2010/main" val="57514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05790-D70E-3C22-6D40-AF3DCC1EB1E5}"/>
              </a:ext>
            </a:extLst>
          </p:cNvPr>
          <p:cNvSpPr>
            <a:spLocks noGrp="1"/>
          </p:cNvSpPr>
          <p:nvPr>
            <p:ph idx="1"/>
          </p:nvPr>
        </p:nvSpPr>
        <p:spPr>
          <a:xfrm>
            <a:off x="838199" y="251791"/>
            <a:ext cx="10691191"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id="{1B2712C5-3B90-6CBC-C8FF-8FF8E4E247A1}"/>
              </a:ext>
            </a:extLst>
          </p:cNvPr>
          <p:cNvSpPr txBox="1"/>
          <p:nvPr/>
        </p:nvSpPr>
        <p:spPr>
          <a:xfrm>
            <a:off x="662609" y="530087"/>
            <a:ext cx="9143999" cy="7725192"/>
          </a:xfrm>
          <a:prstGeom prst="rect">
            <a:avLst/>
          </a:prstGeom>
          <a:noFill/>
        </p:spPr>
        <p:txBody>
          <a:bodyPr wrap="square">
            <a:spAutoFit/>
          </a:bodyPr>
          <a:lstStyle/>
          <a:p>
            <a:r>
              <a:rPr lang="en-US" sz="2800" b="1" i="0" dirty="0">
                <a:effectLst/>
                <a:latin typeface="Times New Roman" panose="02020603050405020304" pitchFamily="18" charset="0"/>
                <a:cs typeface="Times New Roman" panose="02020603050405020304" pitchFamily="18" charset="0"/>
              </a:rPr>
              <a:t>Word Processing </a:t>
            </a:r>
          </a:p>
          <a:p>
            <a:r>
              <a:rPr lang="en-US" b="0" i="0" dirty="0">
                <a:solidFill>
                  <a:srgbClr val="202124"/>
                </a:solidFill>
                <a:effectLst/>
                <a:latin typeface="arial" panose="020B0604020202020204" pitchFamily="34" charset="0"/>
              </a:rPr>
              <a:t>	</a:t>
            </a:r>
          </a:p>
          <a:p>
            <a:r>
              <a:rPr lang="en-US" sz="2400" dirty="0">
                <a:solidFill>
                  <a:srgbClr val="202124"/>
                </a:solidFill>
                <a:latin typeface="arial" panose="020B0604020202020204" pitchFamily="34" charset="0"/>
                <a:cs typeface="Times New Roman" panose="02020603050405020304" pitchFamily="18" charset="0"/>
              </a:rPr>
              <a:t>	</a:t>
            </a:r>
            <a:r>
              <a:rPr lang="en-US" sz="2400" b="0" i="0" dirty="0">
                <a:solidFill>
                  <a:srgbClr val="202124"/>
                </a:solidFill>
                <a:effectLst/>
                <a:latin typeface="Times New Roman" panose="02020603050405020304" pitchFamily="18" charset="0"/>
                <a:cs typeface="Times New Roman" panose="02020603050405020304" pitchFamily="18" charset="0"/>
              </a:rPr>
              <a:t>Word Processing </a:t>
            </a:r>
            <a:r>
              <a:rPr lang="en-US" sz="2400" b="1" i="0" dirty="0">
                <a:solidFill>
                  <a:srgbClr val="202124"/>
                </a:solidFill>
                <a:effectLst/>
                <a:latin typeface="Times New Roman" panose="02020603050405020304" pitchFamily="18" charset="0"/>
                <a:cs typeface="Times New Roman" panose="02020603050405020304" pitchFamily="18" charset="0"/>
              </a:rPr>
              <a:t>refers to the act of using a computer to create, edit, save and print documents</a:t>
            </a:r>
            <a:r>
              <a:rPr lang="en-US" sz="2400" b="0" i="0" dirty="0">
                <a:solidFill>
                  <a:srgbClr val="202124"/>
                </a:solidFill>
                <a:effectLst/>
                <a:latin typeface="Times New Roman" panose="02020603050405020304" pitchFamily="18" charset="0"/>
                <a:cs typeface="Times New Roman" panose="02020603050405020304" pitchFamily="18" charset="0"/>
              </a:rPr>
              <a:t>. In order to perform word processing, specialized software (known as a Word Processor) is needed.  </a:t>
            </a:r>
          </a:p>
          <a:p>
            <a:pPr algn="l"/>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a:r>
              <a:rPr lang="en-US" sz="2400" b="0" i="0" dirty="0">
                <a:solidFill>
                  <a:srgbClr val="000000"/>
                </a:solidFill>
                <a:effectLst/>
                <a:latin typeface="Times New Roman" panose="02020603050405020304" pitchFamily="18" charset="0"/>
                <a:cs typeface="Times New Roman" panose="02020603050405020304" pitchFamily="18" charset="0"/>
              </a:rPr>
              <a:t>With a word processor, the user can type:</a:t>
            </a:r>
          </a:p>
          <a:p>
            <a:pPr algn="l"/>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a:r>
              <a:rPr lang="en-US" sz="2400" b="0" i="0" dirty="0">
                <a:solidFill>
                  <a:srgbClr val="000000"/>
                </a:solidFill>
                <a:effectLst/>
                <a:latin typeface="Times New Roman" panose="02020603050405020304" pitchFamily="18" charset="0"/>
                <a:cs typeface="Times New Roman" panose="02020603050405020304" pitchFamily="18" charset="0"/>
              </a:rPr>
              <a:t>Letters</a:t>
            </a:r>
          </a:p>
          <a:p>
            <a:pPr algn="l"/>
            <a:r>
              <a:rPr lang="en-US" sz="2400" b="0" i="0" dirty="0">
                <a:solidFill>
                  <a:srgbClr val="000000"/>
                </a:solidFill>
                <a:effectLst/>
                <a:latin typeface="Times New Roman" panose="02020603050405020304" pitchFamily="18" charset="0"/>
                <a:cs typeface="Times New Roman" panose="02020603050405020304" pitchFamily="18" charset="0"/>
              </a:rPr>
              <a:t>Memos</a:t>
            </a:r>
          </a:p>
          <a:p>
            <a:endParaRPr lang="en-US" sz="2400" dirty="0">
              <a:solidFill>
                <a:srgbClr val="202124"/>
              </a:solidFill>
              <a:latin typeface="Times New Roman" panose="02020603050405020304" pitchFamily="18" charset="0"/>
              <a:cs typeface="Times New Roman" panose="02020603050405020304" pitchFamily="18" charset="0"/>
            </a:endParaRPr>
          </a:p>
          <a:p>
            <a:r>
              <a:rPr lang="en-US" sz="2400" b="1" i="0" dirty="0">
                <a:solidFill>
                  <a:srgbClr val="202124"/>
                </a:solidFill>
                <a:effectLst/>
                <a:latin typeface="Times New Roman" panose="02020603050405020304" pitchFamily="18" charset="0"/>
                <a:cs typeface="Times New Roman" panose="02020603050405020304" pitchFamily="18" charset="0"/>
              </a:rPr>
              <a:t>Examples of a Word Processor:</a:t>
            </a:r>
          </a:p>
          <a:p>
            <a:endParaRPr lang="en-US" sz="2400" b="1" i="0" dirty="0">
              <a:solidFill>
                <a:srgbClr val="202124"/>
              </a:solidFill>
              <a:effectLst/>
              <a:latin typeface="Times New Roman" panose="02020603050405020304" pitchFamily="18" charset="0"/>
              <a:cs typeface="Times New Roman" panose="02020603050405020304" pitchFamily="18" charset="0"/>
            </a:endParaRPr>
          </a:p>
          <a:p>
            <a:pPr algn="l"/>
            <a:r>
              <a:rPr lang="en-US" sz="2400" b="0" i="0" dirty="0">
                <a:solidFill>
                  <a:srgbClr val="000000"/>
                </a:solidFill>
                <a:effectLst/>
                <a:latin typeface="Times New Roman" panose="02020603050405020304" pitchFamily="18" charset="0"/>
                <a:cs typeface="Times New Roman" panose="02020603050405020304" pitchFamily="18" charset="0"/>
              </a:rPr>
              <a:t>MS Word </a:t>
            </a:r>
          </a:p>
          <a:p>
            <a:pPr algn="l"/>
            <a:r>
              <a:rPr lang="en-US" sz="2400" b="0" i="0" dirty="0" err="1">
                <a:solidFill>
                  <a:srgbClr val="000000"/>
                </a:solidFill>
                <a:effectLst/>
                <a:latin typeface="Times New Roman" panose="02020603050405020304" pitchFamily="18" charset="0"/>
                <a:cs typeface="Times New Roman" panose="02020603050405020304" pitchFamily="18" charset="0"/>
              </a:rPr>
              <a:t>Wordperfect</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a:r>
              <a:rPr lang="en-US" sz="2400" b="0" i="0" dirty="0" err="1">
                <a:solidFill>
                  <a:srgbClr val="000000"/>
                </a:solidFill>
                <a:effectLst/>
                <a:latin typeface="Times New Roman" panose="02020603050405020304" pitchFamily="18" charset="0"/>
                <a:cs typeface="Times New Roman" panose="02020603050405020304" pitchFamily="18" charset="0"/>
              </a:rPr>
              <a:t>Wordstar</a:t>
            </a:r>
            <a:endParaRPr lang="en-US" sz="2400" b="0" i="0" dirty="0">
              <a:solidFill>
                <a:srgbClr val="000000"/>
              </a:solidFill>
              <a:effectLst/>
              <a:latin typeface="Times New Roman" panose="02020603050405020304" pitchFamily="18" charset="0"/>
              <a:cs typeface="Times New Roman" panose="02020603050405020304" pitchFamily="18" charset="0"/>
            </a:endParaRPr>
          </a:p>
          <a:p>
            <a:pPr algn="l"/>
            <a:r>
              <a:rPr lang="en-US" sz="2400" b="0" i="0" dirty="0">
                <a:solidFill>
                  <a:srgbClr val="000000"/>
                </a:solidFill>
                <a:effectLst/>
                <a:latin typeface="Times New Roman" panose="02020603050405020304" pitchFamily="18" charset="0"/>
                <a:cs typeface="Times New Roman" panose="02020603050405020304" pitchFamily="18" charset="0"/>
              </a:rPr>
              <a:t>Lotus WordPro</a:t>
            </a:r>
          </a:p>
          <a:p>
            <a:endParaRPr lang="en-US" sz="2400" b="1" i="0" dirty="0">
              <a:solidFill>
                <a:srgbClr val="202124"/>
              </a:solidFill>
              <a:effectLst/>
              <a:latin typeface="Times New Roman" panose="02020603050405020304" pitchFamily="18" charset="0"/>
              <a:cs typeface="Times New Roman" panose="02020603050405020304" pitchFamily="18" charset="0"/>
            </a:endParaRPr>
          </a:p>
          <a:p>
            <a:endParaRPr lang="en-US" sz="2400" b="1" i="0" dirty="0">
              <a:solidFill>
                <a:srgbClr val="202124"/>
              </a:solidFill>
              <a:effectLst/>
              <a:latin typeface="Times New Roman" panose="02020603050405020304" pitchFamily="18" charset="0"/>
              <a:cs typeface="Times New Roman" panose="02020603050405020304" pitchFamily="18" charset="0"/>
            </a:endParaRPr>
          </a:p>
          <a:p>
            <a:endParaRPr lang="en-US" sz="2400" b="0" i="0" dirty="0">
              <a:solidFill>
                <a:srgbClr val="202124"/>
              </a:solidFill>
              <a:effectLst/>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66093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D8745-8A63-6EC3-05AE-C5066953C2E5}"/>
              </a:ext>
            </a:extLst>
          </p:cNvPr>
          <p:cNvSpPr>
            <a:spLocks noGrp="1"/>
          </p:cNvSpPr>
          <p:nvPr>
            <p:ph idx="1"/>
          </p:nvPr>
        </p:nvSpPr>
        <p:spPr>
          <a:xfrm>
            <a:off x="662609" y="397565"/>
            <a:ext cx="10691191" cy="6255026"/>
          </a:xfrm>
        </p:spPr>
        <p:txBody>
          <a:bodyPr>
            <a:normAutofit fontScale="92500" lnSpcReduction="20000"/>
          </a:bodyPr>
          <a:lstStyle/>
          <a:p>
            <a:pPr marL="0" indent="0" algn="l">
              <a:buNone/>
            </a:pPr>
            <a:r>
              <a:rPr lang="en-US" sz="4000" b="1" i="0" dirty="0">
                <a:solidFill>
                  <a:srgbClr val="000000"/>
                </a:solidFill>
                <a:effectLst/>
                <a:latin typeface="Times New Roman" panose="02020603050405020304" pitchFamily="18" charset="0"/>
                <a:cs typeface="Times New Roman" panose="02020603050405020304" pitchFamily="18" charset="0"/>
              </a:rPr>
              <a:t>Advantages of word processors</a:t>
            </a:r>
          </a:p>
          <a:p>
            <a:pPr marL="0" indent="0" algn="l">
              <a:buNone/>
            </a:pPr>
            <a:r>
              <a:rPr lang="en-US" sz="2900" b="0" i="0" dirty="0" err="1">
                <a:solidFill>
                  <a:srgbClr val="000000"/>
                </a:solidFill>
                <a:effectLst/>
                <a:latin typeface="ff2"/>
              </a:rPr>
              <a:t>i</a:t>
            </a:r>
            <a:r>
              <a:rPr lang="en-US" sz="2900" b="0" i="0" dirty="0">
                <a:solidFill>
                  <a:srgbClr val="000000"/>
                </a:solidFill>
                <a:effectLst/>
                <a:latin typeface="ff2"/>
              </a:rPr>
              <a:t>) </a:t>
            </a:r>
            <a:r>
              <a:rPr lang="en-US" b="0" i="0" dirty="0">
                <a:solidFill>
                  <a:srgbClr val="000000"/>
                </a:solidFill>
                <a:effectLst/>
                <a:latin typeface="Times New Roman" panose="02020603050405020304" pitchFamily="18" charset="0"/>
                <a:cs typeface="Times New Roman" panose="02020603050405020304" pitchFamily="18" charset="0"/>
              </a:rPr>
              <a:t>Documents can be created and stored for future use. For example documents</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     or files saved in a flash disk.</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ii) Paperless document processing environment as documents are saved in</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     storage media.</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iii) Most actions are automated. For example, word wrap automatically moves</a:t>
            </a:r>
          </a:p>
          <a:p>
            <a:pPr marL="0" indent="0" algn="l">
              <a:buNone/>
            </a:pPr>
            <a:r>
              <a:rPr lang="en-US" dirty="0">
                <a:solidFill>
                  <a:srgbClr val="000000"/>
                </a:solidFill>
                <a:latin typeface="Times New Roman" panose="02020603050405020304" pitchFamily="18" charset="0"/>
                <a:cs typeface="Times New Roman" panose="02020603050405020304" pitchFamily="18" charset="0"/>
              </a:rPr>
              <a:t>      </a:t>
            </a:r>
            <a:r>
              <a:rPr lang="en-US" b="0" i="0" dirty="0">
                <a:solidFill>
                  <a:srgbClr val="000000"/>
                </a:solidFill>
                <a:effectLst/>
                <a:latin typeface="Times New Roman" panose="02020603050405020304" pitchFamily="18" charset="0"/>
                <a:cs typeface="Times New Roman" panose="02020603050405020304" pitchFamily="18" charset="0"/>
              </a:rPr>
              <a:t> the cursor to a new line on reaching the end of the current line; a new page</a:t>
            </a:r>
          </a:p>
          <a:p>
            <a:pPr marL="0" indent="0" algn="l">
              <a:buNone/>
            </a:pPr>
            <a:r>
              <a:rPr lang="en-US" dirty="0">
                <a:solidFill>
                  <a:srgbClr val="000000"/>
                </a:solidFill>
                <a:latin typeface="Times New Roman" panose="02020603050405020304" pitchFamily="18" charset="0"/>
                <a:cs typeface="Times New Roman" panose="02020603050405020304" pitchFamily="18" charset="0"/>
              </a:rPr>
              <a:t>       </a:t>
            </a:r>
            <a:r>
              <a:rPr lang="en-US" b="0" i="0" dirty="0">
                <a:solidFill>
                  <a:srgbClr val="000000"/>
                </a:solidFill>
                <a:effectLst/>
                <a:latin typeface="Times New Roman" panose="02020603050405020304" pitchFamily="18" charset="0"/>
                <a:cs typeface="Times New Roman" panose="02020603050405020304" pitchFamily="18" charset="0"/>
              </a:rPr>
              <a:t>is automatically inserted on reaching the end of the current page.</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iv) Word processors have editing tools such as spelling and grammar checkers,</a:t>
            </a:r>
          </a:p>
          <a:p>
            <a:pPr marL="0" indent="0" algn="l">
              <a:buNone/>
            </a:pPr>
            <a:r>
              <a:rPr lang="en-US" dirty="0">
                <a:solidFill>
                  <a:srgbClr val="000000"/>
                </a:solidFill>
                <a:latin typeface="Times New Roman" panose="02020603050405020304" pitchFamily="18" charset="0"/>
                <a:cs typeface="Times New Roman" panose="02020603050405020304" pitchFamily="18" charset="0"/>
              </a:rPr>
              <a:t>      </a:t>
            </a:r>
            <a:r>
              <a:rPr lang="en-US" b="0" i="0" dirty="0">
                <a:solidFill>
                  <a:srgbClr val="000000"/>
                </a:solidFill>
                <a:effectLst/>
                <a:latin typeface="Times New Roman" panose="02020603050405020304" pitchFamily="18" charset="0"/>
                <a:cs typeface="Times New Roman" panose="02020603050405020304" pitchFamily="18" charset="0"/>
              </a:rPr>
              <a:t>thesaurus to easily and fast correct spelling and grammar mistakes.</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v) Formatting features available help the user to make the document more </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       attractive and therefore more appealing to the eye. </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vi) Many copies can be printed using a single document.</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vii) A document can easily be edited without having to retype it.</a:t>
            </a:r>
          </a:p>
          <a:p>
            <a:pPr marL="0" indent="0">
              <a:buNone/>
            </a:pPr>
            <a:endParaRPr lang="en-IN" dirty="0"/>
          </a:p>
        </p:txBody>
      </p:sp>
    </p:spTree>
    <p:extLst>
      <p:ext uri="{BB962C8B-B14F-4D97-AF65-F5344CB8AC3E}">
        <p14:creationId xmlns:p14="http://schemas.microsoft.com/office/powerpoint/2010/main" val="30593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D79FFD-0DE9-A98F-944E-6176070B20BE}"/>
              </a:ext>
            </a:extLst>
          </p:cNvPr>
          <p:cNvSpPr>
            <a:spLocks noGrp="1"/>
          </p:cNvSpPr>
          <p:nvPr>
            <p:ph idx="1"/>
          </p:nvPr>
        </p:nvSpPr>
        <p:spPr>
          <a:xfrm>
            <a:off x="838200" y="397564"/>
            <a:ext cx="10515600" cy="6308035"/>
          </a:xfrm>
        </p:spPr>
        <p:txBody>
          <a:bodyPr>
            <a:normAutofit fontScale="70000" lnSpcReduction="20000"/>
          </a:bodyPr>
          <a:lstStyle/>
          <a:p>
            <a:pPr marL="0" indent="0" algn="just">
              <a:buNone/>
            </a:pPr>
            <a:r>
              <a:rPr lang="en-US" sz="3400" b="1" dirty="0">
                <a:solidFill>
                  <a:srgbClr val="000000"/>
                </a:solidFill>
                <a:effectLst/>
                <a:latin typeface="Times New Roman" panose="02020603050405020304" pitchFamily="18" charset="0"/>
              </a:rPr>
              <a:t>   Basic features:</a:t>
            </a:r>
          </a:p>
          <a:p>
            <a:pPr marL="0" indent="0" algn="just">
              <a:buNone/>
            </a:pPr>
            <a:endParaRPr lang="en-US" sz="3100" b="0" i="0" dirty="0">
              <a:solidFill>
                <a:srgbClr val="000000"/>
              </a:solidFill>
              <a:effectLst/>
              <a:latin typeface="Times New Roman" panose="02020603050405020304" pitchFamily="18" charset="0"/>
            </a:endParaRPr>
          </a:p>
          <a:p>
            <a:pPr algn="just"/>
            <a:r>
              <a:rPr lang="en-US" sz="3100" b="1" i="0" dirty="0">
                <a:solidFill>
                  <a:srgbClr val="000000"/>
                </a:solidFill>
                <a:effectLst/>
                <a:latin typeface="Times New Roman" panose="02020603050405020304" pitchFamily="18" charset="0"/>
              </a:rPr>
              <a:t>Insert text:</a:t>
            </a:r>
            <a:r>
              <a:rPr lang="en-US" sz="3100" b="0" i="0" dirty="0">
                <a:solidFill>
                  <a:srgbClr val="000000"/>
                </a:solidFill>
                <a:effectLst/>
                <a:latin typeface="Times New Roman" panose="02020603050405020304" pitchFamily="18" charset="0"/>
              </a:rPr>
              <a:t> Allows you to insert text anywhere in the document</a:t>
            </a:r>
          </a:p>
          <a:p>
            <a:pPr algn="just"/>
            <a:r>
              <a:rPr lang="en-US" sz="3100" b="1" i="0" dirty="0">
                <a:solidFill>
                  <a:srgbClr val="000000"/>
                </a:solidFill>
                <a:effectLst/>
                <a:latin typeface="Times New Roman" panose="02020603050405020304" pitchFamily="18" charset="0"/>
              </a:rPr>
              <a:t>Delete text:</a:t>
            </a:r>
            <a:r>
              <a:rPr lang="en-US" sz="3100" b="0" i="0" dirty="0">
                <a:solidFill>
                  <a:srgbClr val="000000"/>
                </a:solidFill>
                <a:effectLst/>
                <a:latin typeface="Times New Roman" panose="02020603050405020304" pitchFamily="18" charset="0"/>
              </a:rPr>
              <a:t> Allows you to erase characters, words, lines, or passages.</a:t>
            </a:r>
          </a:p>
          <a:p>
            <a:pPr algn="just"/>
            <a:r>
              <a:rPr lang="en-US" sz="3100" b="1" i="0" dirty="0">
                <a:solidFill>
                  <a:srgbClr val="000000"/>
                </a:solidFill>
                <a:effectLst/>
                <a:latin typeface="Times New Roman" panose="02020603050405020304" pitchFamily="18" charset="0"/>
              </a:rPr>
              <a:t>Cut and paste:</a:t>
            </a:r>
            <a:r>
              <a:rPr lang="en-US" sz="3100" b="0" i="0" dirty="0">
                <a:solidFill>
                  <a:srgbClr val="000000"/>
                </a:solidFill>
                <a:effectLst/>
                <a:latin typeface="Times New Roman" panose="02020603050405020304" pitchFamily="18" charset="0"/>
              </a:rPr>
              <a:t> Allows you to remove a section of text from one place in a document and insert it somewhere else</a:t>
            </a:r>
          </a:p>
          <a:p>
            <a:pPr algn="just"/>
            <a:r>
              <a:rPr lang="en-US" sz="3100" b="1" i="0" dirty="0">
                <a:solidFill>
                  <a:srgbClr val="000000"/>
                </a:solidFill>
                <a:effectLst/>
                <a:latin typeface="Times New Roman" panose="02020603050405020304" pitchFamily="18" charset="0"/>
              </a:rPr>
              <a:t>Copy:</a:t>
            </a:r>
            <a:r>
              <a:rPr lang="en-US" sz="3100" b="0" i="0" dirty="0">
                <a:solidFill>
                  <a:srgbClr val="000000"/>
                </a:solidFill>
                <a:effectLst/>
                <a:latin typeface="Times New Roman" panose="02020603050405020304" pitchFamily="18" charset="0"/>
              </a:rPr>
              <a:t> Allows you to duplicate a section of text</a:t>
            </a:r>
          </a:p>
          <a:p>
            <a:pPr algn="just"/>
            <a:r>
              <a:rPr lang="en-US" sz="3100" b="1" i="0" dirty="0">
                <a:solidFill>
                  <a:srgbClr val="000000"/>
                </a:solidFill>
                <a:effectLst/>
                <a:latin typeface="Times New Roman" panose="02020603050405020304" pitchFamily="18" charset="0"/>
              </a:rPr>
              <a:t>Page size and Margins:</a:t>
            </a:r>
            <a:r>
              <a:rPr lang="en-US" sz="3100" b="0" i="0" dirty="0">
                <a:solidFill>
                  <a:srgbClr val="000000"/>
                </a:solidFill>
                <a:effectLst/>
                <a:latin typeface="Times New Roman" panose="02020603050405020304" pitchFamily="18" charset="0"/>
              </a:rPr>
              <a:t> allows you to define various page size and margins.</a:t>
            </a:r>
          </a:p>
          <a:p>
            <a:pPr algn="just"/>
            <a:r>
              <a:rPr lang="en-US" sz="3100" b="1" i="0" dirty="0">
                <a:solidFill>
                  <a:srgbClr val="000000"/>
                </a:solidFill>
                <a:effectLst/>
                <a:latin typeface="Times New Roman" panose="02020603050405020304" pitchFamily="18" charset="0"/>
              </a:rPr>
              <a:t>Search and replace:</a:t>
            </a:r>
            <a:r>
              <a:rPr lang="en-US" sz="3100" b="0" i="0" dirty="0">
                <a:solidFill>
                  <a:srgbClr val="000000"/>
                </a:solidFill>
                <a:effectLst/>
                <a:latin typeface="Times New Roman" panose="02020603050405020304" pitchFamily="18" charset="0"/>
              </a:rPr>
              <a:t> Allows you to search for a particular word or phrase and also replace one group of characters with another everywhere that first group appears.</a:t>
            </a:r>
          </a:p>
          <a:p>
            <a:pPr algn="just"/>
            <a:r>
              <a:rPr lang="en-US" sz="3100" b="1" i="0" dirty="0">
                <a:solidFill>
                  <a:srgbClr val="000000"/>
                </a:solidFill>
                <a:effectLst/>
                <a:latin typeface="Times New Roman" panose="02020603050405020304" pitchFamily="18" charset="0"/>
              </a:rPr>
              <a:t>Word wrap:</a:t>
            </a:r>
            <a:r>
              <a:rPr lang="en-US" sz="3100" b="0" i="0" dirty="0">
                <a:solidFill>
                  <a:srgbClr val="000000"/>
                </a:solidFill>
                <a:effectLst/>
                <a:latin typeface="Times New Roman" panose="02020603050405020304" pitchFamily="18" charset="0"/>
              </a:rPr>
              <a:t> The word processor automatically moves to the next line when you have filled one line with text.</a:t>
            </a:r>
          </a:p>
          <a:p>
            <a:pPr algn="just"/>
            <a:r>
              <a:rPr lang="en-US" sz="3100" b="1" i="0" dirty="0">
                <a:solidFill>
                  <a:srgbClr val="000000"/>
                </a:solidFill>
                <a:effectLst/>
                <a:latin typeface="Times New Roman" panose="02020603050405020304" pitchFamily="18" charset="0"/>
              </a:rPr>
              <a:t>Headers, footers, and page numbering:</a:t>
            </a:r>
            <a:r>
              <a:rPr lang="en-US" sz="3100" b="0" i="0" dirty="0">
                <a:solidFill>
                  <a:srgbClr val="000000"/>
                </a:solidFill>
                <a:effectLst/>
                <a:latin typeface="Times New Roman" panose="02020603050405020304" pitchFamily="18" charset="0"/>
              </a:rPr>
              <a:t> Allows you to specify customized headers and footers the word process will display at the top and bottom of every page</a:t>
            </a:r>
          </a:p>
          <a:p>
            <a:pPr algn="just"/>
            <a:r>
              <a:rPr lang="en-US" sz="3100" b="1" i="0" dirty="0">
                <a:solidFill>
                  <a:srgbClr val="000000"/>
                </a:solidFill>
                <a:effectLst/>
                <a:latin typeface="Times New Roman" panose="02020603050405020304" pitchFamily="18" charset="0"/>
              </a:rPr>
              <a:t>Font Specification</a:t>
            </a:r>
            <a:r>
              <a:rPr lang="en-US" sz="3100" b="0" i="0" dirty="0">
                <a:solidFill>
                  <a:srgbClr val="000000"/>
                </a:solidFill>
                <a:effectLst/>
                <a:latin typeface="Times New Roman" panose="02020603050405020304" pitchFamily="18" charset="0"/>
              </a:rPr>
              <a:t>: Allows you to change font attributes within a document.</a:t>
            </a:r>
          </a:p>
          <a:p>
            <a:pPr algn="just"/>
            <a:r>
              <a:rPr lang="en-US" sz="3100" b="1" i="0" dirty="0">
                <a:solidFill>
                  <a:srgbClr val="000000"/>
                </a:solidFill>
                <a:effectLst/>
                <a:latin typeface="Times New Roman" panose="02020603050405020304" pitchFamily="18" charset="0"/>
              </a:rPr>
              <a:t>Spell Checker:</a:t>
            </a:r>
            <a:r>
              <a:rPr lang="en-US" sz="3100" b="0" i="0" dirty="0">
                <a:solidFill>
                  <a:srgbClr val="000000"/>
                </a:solidFill>
                <a:effectLst/>
                <a:latin typeface="Times New Roman" panose="02020603050405020304" pitchFamily="18" charset="0"/>
              </a:rPr>
              <a:t> A utility that allows you to check the spelling of words. It will highlight any word that it does not recognize</a:t>
            </a:r>
          </a:p>
          <a:p>
            <a:pPr algn="just"/>
            <a:r>
              <a:rPr lang="en-US" sz="3100" b="1" i="0" dirty="0">
                <a:solidFill>
                  <a:srgbClr val="000000"/>
                </a:solidFill>
                <a:effectLst/>
                <a:latin typeface="Times New Roman" panose="02020603050405020304" pitchFamily="18" charset="0"/>
              </a:rPr>
              <a:t>Thesaurus:</a:t>
            </a:r>
            <a:r>
              <a:rPr lang="en-US" sz="3100" b="0" i="0" dirty="0">
                <a:solidFill>
                  <a:srgbClr val="000000"/>
                </a:solidFill>
                <a:effectLst/>
                <a:latin typeface="Times New Roman" panose="02020603050405020304" pitchFamily="18" charset="0"/>
              </a:rPr>
              <a:t> Allows you to search for synonyms without leaving the word processor</a:t>
            </a:r>
          </a:p>
          <a:p>
            <a:endParaRPr lang="en-IN" dirty="0"/>
          </a:p>
        </p:txBody>
      </p:sp>
    </p:spTree>
    <p:extLst>
      <p:ext uri="{BB962C8B-B14F-4D97-AF65-F5344CB8AC3E}">
        <p14:creationId xmlns:p14="http://schemas.microsoft.com/office/powerpoint/2010/main" val="4255214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7CDD21-EFAC-8AC2-7DAA-C282F104D048}"/>
              </a:ext>
            </a:extLst>
          </p:cNvPr>
          <p:cNvSpPr>
            <a:spLocks noGrp="1"/>
          </p:cNvSpPr>
          <p:nvPr>
            <p:ph idx="1"/>
          </p:nvPr>
        </p:nvSpPr>
        <p:spPr>
          <a:xfrm>
            <a:off x="838200" y="715617"/>
            <a:ext cx="10515600" cy="5645426"/>
          </a:xfrm>
        </p:spPr>
        <p:txBody>
          <a:bodyPr>
            <a:normAutofit/>
          </a:bodyPr>
          <a:lstStyle/>
          <a:p>
            <a:pPr marL="0" indent="0" algn="just">
              <a:buNone/>
            </a:pPr>
            <a:r>
              <a:rPr lang="en-US" b="1" i="0" dirty="0">
                <a:solidFill>
                  <a:srgbClr val="000000"/>
                </a:solidFill>
                <a:effectLst/>
                <a:latin typeface="Times New Roman" panose="02020603050405020304" pitchFamily="18" charset="0"/>
              </a:rPr>
              <a:t>Steps Involved in Loading Microsoft Word</a:t>
            </a:r>
          </a:p>
          <a:p>
            <a:pPr marL="0" indent="0" algn="just">
              <a:buNone/>
            </a:pPr>
            <a:endParaRPr lang="en-US" b="0" i="0" dirty="0">
              <a:solidFill>
                <a:srgbClr val="000000"/>
              </a:solidFill>
              <a:effectLst/>
              <a:latin typeface="Times New Roman" panose="02020603050405020304" pitchFamily="18" charset="0"/>
            </a:endParaRPr>
          </a:p>
          <a:p>
            <a:pPr algn="just"/>
            <a:r>
              <a:rPr lang="en-US" b="0" i="0" dirty="0">
                <a:solidFill>
                  <a:srgbClr val="000000"/>
                </a:solidFill>
                <a:effectLst/>
                <a:latin typeface="Times New Roman" panose="02020603050405020304" pitchFamily="18" charset="0"/>
              </a:rPr>
              <a:t>There are many ways of loading Microsoft word:</a:t>
            </a:r>
          </a:p>
          <a:p>
            <a:pPr algn="just"/>
            <a:r>
              <a:rPr lang="en-US" b="0" i="0" dirty="0">
                <a:solidFill>
                  <a:srgbClr val="000000"/>
                </a:solidFill>
                <a:effectLst/>
                <a:latin typeface="Times New Roman" panose="02020603050405020304" pitchFamily="18" charset="0"/>
              </a:rPr>
              <a:t>a. If the icon of the package is on desktop, double click on it for it to open</a:t>
            </a:r>
          </a:p>
          <a:p>
            <a:pPr algn="just"/>
            <a:r>
              <a:rPr lang="en-US" b="0" i="0" dirty="0">
                <a:solidFill>
                  <a:srgbClr val="000000"/>
                </a:solidFill>
                <a:effectLst/>
                <a:latin typeface="Times New Roman" panose="02020603050405020304" pitchFamily="18" charset="0"/>
              </a:rPr>
              <a:t>b. If the icon is not on the desktop, follow the step below:</a:t>
            </a:r>
          </a:p>
          <a:p>
            <a:pPr algn="just"/>
            <a:r>
              <a:rPr lang="en-US" b="0" i="0" dirty="0" err="1">
                <a:solidFill>
                  <a:srgbClr val="000000"/>
                </a:solidFill>
                <a:effectLst/>
                <a:latin typeface="Times New Roman" panose="02020603050405020304" pitchFamily="18" charset="0"/>
              </a:rPr>
              <a:t>i</a:t>
            </a:r>
            <a:r>
              <a:rPr lang="en-US" b="0" i="0" dirty="0">
                <a:solidFill>
                  <a:srgbClr val="000000"/>
                </a:solidFill>
                <a:effectLst/>
                <a:latin typeface="Times New Roman" panose="02020603050405020304" pitchFamily="18" charset="0"/>
              </a:rPr>
              <a:t>. Click the Start Button</a:t>
            </a:r>
          </a:p>
          <a:p>
            <a:pPr algn="just"/>
            <a:r>
              <a:rPr lang="en-US" b="0" i="0" dirty="0">
                <a:solidFill>
                  <a:srgbClr val="000000"/>
                </a:solidFill>
                <a:effectLst/>
                <a:latin typeface="Times New Roman" panose="02020603050405020304" pitchFamily="18" charset="0"/>
              </a:rPr>
              <a:t>ii. Click on all program</a:t>
            </a:r>
          </a:p>
          <a:p>
            <a:pPr algn="just"/>
            <a:r>
              <a:rPr lang="en-US" b="0" i="0" dirty="0">
                <a:solidFill>
                  <a:srgbClr val="000000"/>
                </a:solidFill>
                <a:effectLst/>
                <a:latin typeface="Times New Roman" panose="02020603050405020304" pitchFamily="18" charset="0"/>
              </a:rPr>
              <a:t>iii. Select and click Microsoft office</a:t>
            </a:r>
          </a:p>
          <a:p>
            <a:pPr algn="just"/>
            <a:r>
              <a:rPr lang="en-US" b="0" i="0" dirty="0">
                <a:solidFill>
                  <a:srgbClr val="000000"/>
                </a:solidFill>
                <a:effectLst/>
                <a:latin typeface="Times New Roman" panose="02020603050405020304" pitchFamily="18" charset="0"/>
              </a:rPr>
              <a:t>iv. Select and click Microsoft Word</a:t>
            </a:r>
          </a:p>
          <a:p>
            <a:endParaRPr lang="en-IN" dirty="0"/>
          </a:p>
        </p:txBody>
      </p:sp>
    </p:spTree>
    <p:extLst>
      <p:ext uri="{BB962C8B-B14F-4D97-AF65-F5344CB8AC3E}">
        <p14:creationId xmlns:p14="http://schemas.microsoft.com/office/powerpoint/2010/main" val="332401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959F84-6060-6649-C02A-E8FFDBF5611B}"/>
              </a:ext>
            </a:extLst>
          </p:cNvPr>
          <p:cNvSpPr txBox="1"/>
          <p:nvPr/>
        </p:nvSpPr>
        <p:spPr>
          <a:xfrm>
            <a:off x="2001078" y="423862"/>
            <a:ext cx="9356035" cy="461665"/>
          </a:xfrm>
          <a:prstGeom prst="rect">
            <a:avLst/>
          </a:prstGeom>
          <a:noFill/>
        </p:spPr>
        <p:txBody>
          <a:bodyPr wrap="square">
            <a:spAutoFit/>
          </a:bodyPr>
          <a:lstStyle/>
          <a:p>
            <a:r>
              <a:rPr lang="en-US" sz="2400" b="1" i="0" dirty="0">
                <a:solidFill>
                  <a:srgbClr val="000000"/>
                </a:solidFill>
                <a:effectLst/>
                <a:latin typeface="Times New Roman" panose="02020603050405020304" pitchFamily="18" charset="0"/>
                <a:cs typeface="Times New Roman" panose="02020603050405020304" pitchFamily="18" charset="0"/>
              </a:rPr>
              <a:t>PARTS OF A WORDPROCESSING APPLICATION WINDOW</a:t>
            </a:r>
            <a:endParaRPr lang="en-IN" sz="2400" b="1" dirty="0">
              <a:latin typeface="Times New Roman" panose="02020603050405020304" pitchFamily="18" charset="0"/>
              <a:cs typeface="Times New Roman" panose="02020603050405020304" pitchFamily="18" charset="0"/>
            </a:endParaRPr>
          </a:p>
        </p:txBody>
      </p:sp>
      <p:pic>
        <p:nvPicPr>
          <p:cNvPr id="2052" name="Picture 4" descr="WORD PROCESSOR">
            <a:extLst>
              <a:ext uri="{FF2B5EF4-FFF2-40B4-BE49-F238E27FC236}">
                <a16:creationId xmlns:a16="http://schemas.microsoft.com/office/drawing/2014/main" id="{AFC9C423-5010-143E-837A-3C26908BE4B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01078" y="1374136"/>
            <a:ext cx="9117496" cy="5060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136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1145</Words>
  <Application>Microsoft Office PowerPoint</Application>
  <PresentationFormat>Widescreen</PresentationFormat>
  <Paragraphs>121</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arial</vt:lpstr>
      <vt:lpstr>Calibri</vt:lpstr>
      <vt:lpstr>Calibri Light</vt:lpstr>
      <vt:lpstr>ff1</vt:lpstr>
      <vt:lpstr>ff2</vt:lpstr>
      <vt:lpstr>Times New Roman</vt:lpstr>
      <vt:lpstr>urw-din</vt:lpstr>
      <vt:lpstr>Office Theme</vt:lpstr>
      <vt:lpstr>Fundamentals of Information Technology</vt:lpstr>
      <vt:lpstr>Kinds of Software</vt:lpstr>
      <vt:lpstr>Kinds of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Administrator</cp:lastModifiedBy>
  <cp:revision>99</cp:revision>
  <dcterms:created xsi:type="dcterms:W3CDTF">2023-01-05T06:04:46Z</dcterms:created>
  <dcterms:modified xsi:type="dcterms:W3CDTF">2023-01-09T09:35:53Z</dcterms:modified>
</cp:coreProperties>
</file>